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6" r:id="rId3"/>
    <p:sldId id="512" r:id="rId5"/>
    <p:sldId id="631" r:id="rId6"/>
    <p:sldId id="636" r:id="rId7"/>
    <p:sldId id="714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37" r:id="rId16"/>
    <p:sldId id="665" r:id="rId17"/>
    <p:sldId id="666" r:id="rId18"/>
    <p:sldId id="667" r:id="rId19"/>
    <p:sldId id="668" r:id="rId20"/>
    <p:sldId id="669" r:id="rId21"/>
    <p:sldId id="670" r:id="rId22"/>
    <p:sldId id="671" r:id="rId23"/>
    <p:sldId id="672" r:id="rId24"/>
    <p:sldId id="673" r:id="rId25"/>
    <p:sldId id="674" r:id="rId26"/>
    <p:sldId id="675" r:id="rId27"/>
    <p:sldId id="677" r:id="rId28"/>
    <p:sldId id="642" r:id="rId29"/>
  </p:sldIdLst>
  <p:sldSz cx="12192000" cy="6858000"/>
  <p:notesSz cx="6858000" cy="9144000"/>
  <p:embeddedFontLst>
    <p:embeddedFont>
      <p:font typeface="华文行楷" panose="02010800040101010101" charset="-122"/>
      <p:regular r:id="rId33"/>
    </p:embeddedFont>
    <p:embeddedFont>
      <p:font typeface="楷体" panose="02010609060101010101" charset="-122"/>
      <p:regular r:id="rId34"/>
    </p:embeddedFont>
    <p:embeddedFont>
      <p:font typeface="隶书" panose="0201050906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等线" panose="02010600030101010101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B"/>
    <a:srgbClr val="3C6B76"/>
    <a:srgbClr val="EB8133"/>
    <a:srgbClr val="426959"/>
    <a:srgbClr val="AF5558"/>
    <a:srgbClr val="EBA09E"/>
    <a:srgbClr val="CCEFE2"/>
    <a:srgbClr val="AEADAD"/>
    <a:srgbClr val="CC6600"/>
    <a:srgbClr val="E4E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1194" y="1320"/>
      </p:cViewPr>
      <p:guideLst>
        <p:guide orient="horz" pos="2288"/>
        <p:guide pos="37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0E77-BEAC-4C9D-A744-ECB27BC4F8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3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.xml"/><Relationship Id="rId12" Type="http://schemas.openxmlformats.org/officeDocument/2006/relationships/image" Target="../media/image7.png"/><Relationship Id="rId11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0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3400" r="14297" b="33269"/>
          <a:stretch>
            <a:fillRect/>
          </a:stretch>
        </p:blipFill>
        <p:spPr>
          <a:xfrm>
            <a:off x="4041127" y="693440"/>
            <a:ext cx="4109747" cy="3854608"/>
          </a:xfrm>
          <a:prstGeom prst="rect">
            <a:avLst/>
          </a:prstGeom>
          <a:effectLst>
            <a:outerShdw blurRad="50800" dist="114300" dir="1440000" algn="tl" rotWithShape="0">
              <a:prstClr val="black">
                <a:alpha val="19000"/>
              </a:prstClr>
            </a:outerShdw>
          </a:effectLst>
        </p:spPr>
      </p:pic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1288415" y="4733290"/>
            <a:ext cx="935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周易的基本人文精神</a:t>
            </a:r>
            <a:endParaRPr lang="zh-CN" altLang="en-US" sz="40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9" name="PA_copy324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" y="-582529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54200"/>
          <a:stretch>
            <a:fillRect/>
          </a:stretch>
        </p:blipFill>
        <p:spPr>
          <a:xfrm>
            <a:off x="8678879" y="4534052"/>
            <a:ext cx="3677699" cy="2231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1" t="66382" r="14297" b="17800"/>
          <a:stretch>
            <a:fillRect/>
          </a:stretch>
        </p:blipFill>
        <p:spPr>
          <a:xfrm>
            <a:off x="9591812" y="532204"/>
            <a:ext cx="2619035" cy="19727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0402" r="13243" b="40199"/>
          <a:stretch>
            <a:fillRect/>
          </a:stretch>
        </p:blipFill>
        <p:spPr>
          <a:xfrm flipH="1">
            <a:off x="-24315" y="-12860"/>
            <a:ext cx="2735627" cy="4576455"/>
          </a:xfrm>
          <a:prstGeom prst="rect">
            <a:avLst/>
          </a:prstGeom>
        </p:spPr>
      </p:pic>
      <p:pic>
        <p:nvPicPr>
          <p:cNvPr id="2" name="花果山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74636" y="4900809"/>
            <a:ext cx="812800" cy="81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1140" y="5713730"/>
            <a:ext cx="475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中华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文化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通识教程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主讲：肖圣中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0">
                <p:cTn id="34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1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986" y="559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变 革 与 革 新 之 理 念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769745"/>
            <a:ext cx="9644380" cy="352298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《周易》本来就是讲变化的，所以最重变革。专门设有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革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卦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以变革和改变的道理论说吉凶。而且屡次说改变即有信用，十分推崇。其中九五言“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大人虎变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”，是说像老虎冬夏换毛一样，光彩烂明，指焕然一新之变。上六言“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君子豹变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”，指君子之变，像豹子换毛一样，在深层缓缓地变换，而“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小人革面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”，小人也能做到外观上有所改变。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4199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变革、革新之理念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28371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785" y="1769745"/>
            <a:ext cx="9489440" cy="400939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又如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否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卦：九五“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休（修）否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”、九六“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倾否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”，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复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卦：“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反复其道，七日来复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井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卦：“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改邑不改井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鼎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卦：初六“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鼎颠趾，利出否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都是变革之例证。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 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4199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变革、革新之理念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28371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5345430" y="1822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674620" y="1915160"/>
            <a:ext cx="6567805" cy="39757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“变”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，是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《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易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•系辞》的最中心也最宝贵的内容。如：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“一阖一辟谓之变，往来不穷谓之通”；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“化而裁之谓之变，推而行之谓之通”；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“穷则变，变则通，通则久”；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“生生之谓易”。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它又给辩证法加了一个唯物论的基座，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“形而上者谓之道，形而下者谓之器”。</a:t>
            </a: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8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 </a:t>
            </a:r>
            <a:endParaRPr lang="zh-CN" altLang="en-US" sz="2000" strike="noStrike" kern="120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5699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系辞里的“变”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42" y="559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中 正 与 中 庸 </a:t>
              </a:r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之 理 念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2914015"/>
            <a:ext cx="77463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在爻位的解释上，处处标出二、五得中正之宜，中以行正，盈不可久等等说法。</a:t>
            </a:r>
            <a:endParaRPr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927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中正、中庸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之理念</a:t>
            </a:r>
            <a:b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</a:b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205605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228346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.</a:t>
            </a: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重视中道，重节与谦。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2875" y="4743450"/>
            <a:ext cx="80854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古经的作者已提出“亢龙有悔”等观点，</a:t>
            </a:r>
            <a:r>
              <a:rPr lang="zh-CN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</a:t>
            </a:r>
            <a:r>
              <a:rPr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小象传</a:t>
            </a:r>
            <a:r>
              <a:rPr lang="zh-CN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作者主要是加以发挥，最典型的，如释乾之上爻：“亢龙有悔，盈不可久也。”</a:t>
            </a:r>
            <a:endParaRPr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>
              <a:lnSpc>
                <a:spcPct val="160000"/>
              </a:lnSpc>
            </a:pPr>
            <a:endParaRPr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7" name="内容占位符 4"/>
          <p:cNvSpPr>
            <a:spLocks noGrp="1"/>
          </p:cNvSpPr>
          <p:nvPr/>
        </p:nvSpPr>
        <p:spPr>
          <a:xfrm>
            <a:off x="741045" y="4131945"/>
            <a:ext cx="5125720" cy="76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2</a:t>
            </a:r>
            <a:r>
              <a:rPr lang="en-US" altLang="zh-CN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.</a:t>
            </a: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提出盈不可久。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16386" name="文本占位符 11266"/>
          <p:cNvSpPr/>
          <p:nvPr/>
        </p:nvSpPr>
        <p:spPr>
          <a:xfrm>
            <a:off x="888365" y="1442085"/>
            <a:ext cx="9420860" cy="8775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中庸、中正是儒家极推崇的理念之一，在《周易》中，多以象数派对卦位、爻位解释的方式来体现。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</a:t>
            </a:r>
            <a:endParaRPr lang="zh-CN" altLang="en-US" sz="2400" strike="noStrike" kern="120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7280" y="1506855"/>
            <a:ext cx="7746365" cy="49618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>
              <a:lnSpc>
                <a:spcPct val="160000"/>
              </a:lnSpc>
              <a:buClrTx/>
              <a:buSzTx/>
              <a:buFontTx/>
              <a:buNone/>
            </a:pP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其他也多集中在对上爻的解说中。如：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夬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上六•小象：无号之凶，终不可长也。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既济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上六•小象：濡其首，何可久也！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小过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上六•小象：弗遇过之 ，已亢也。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节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上六•小象：苦节贞凶，其道穷也。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随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上六：拘系之，上穷也。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姤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上九：姤其角，上穷吝也。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中孚</a:t>
            </a:r>
            <a: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上九：翰音登于天，何可长也！</a:t>
            </a:r>
            <a:br>
              <a:rPr sz="220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endParaRPr sz="220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927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中正、中庸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之理念</a:t>
            </a:r>
            <a:b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</a:b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205605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28" y="559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公 平 与 正 义 之 理 念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2023110"/>
            <a:ext cx="9254490" cy="243332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☉地中有山，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谦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。君子以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裒póu 多益寡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称物平施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。（後世遂有劫富济贫、替天行道等说）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☉火在天上，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大有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。君子以</a:t>
            </a:r>
            <a:r>
              <a:rPr lang="zh-CN" altLang="en-US" sz="24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遏恶扬善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，顺天休命。（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遏恶扬善一词，比後世所谓隐恶扬善，要更好一些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）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4804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公平、正义之理念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059555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930" y="834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民 本 思 想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977265" y="-393065"/>
            <a:ext cx="3676015" cy="5039360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8203046" y="3643737"/>
            <a:ext cx="2801815" cy="36267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4190" y="1440815"/>
            <a:ext cx="45859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《周易》的基本人文精神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主要由《大象传》阐发，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其次是《小象传》，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间亦见于古经或其他传文。</a:t>
            </a:r>
            <a:endParaRPr lang="zh-CN" altLang="en-US" sz="24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5535295" y="412750"/>
            <a:ext cx="5126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《周易》的基本人文精神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360025" y="17272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对象 5"/>
          <p:cNvGraphicFramePr/>
          <p:nvPr/>
        </p:nvGraphicFramePr>
        <p:xfrm>
          <a:off x="918845" y="1785620"/>
          <a:ext cx="5232400" cy="356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7915275" imgH="6162675" progId="Paint.Picture">
                  <p:embed/>
                </p:oleObj>
              </mc:Choice>
              <mc:Fallback>
                <p:oleObj name="" r:id="rId4" imgW="7915275" imgH="6162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8845" y="1785620"/>
                        <a:ext cx="5232400" cy="3568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43380"/>
            <a:ext cx="9254490" cy="37274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师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•大象》：“君子以容民畜众。”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剥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•大象》：“上以厚下安宅。”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蛊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•大象》：“君子以振民育德。”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临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•大象》：“君子以教思无穷，容保民无疆。”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夬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•大象》：“君子以施禄及下，居德则忌。”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井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•大象》：“君子以劳民劝相。”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民本思想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384425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113" y="834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明 罚 慎 刑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2091690"/>
            <a:ext cx="9254490" cy="37274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与法家严刑峻法不同的是，儒家是倡导慎用刑罚的，并有罪疑唯轻、宥罪、缓死等人性化主张。大象传主要有以下例证。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明罚慎刑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5400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375535" y="1822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732405" y="1710690"/>
            <a:ext cx="6870065" cy="39757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丰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•大象》：君子以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折狱致刑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旅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•大象》：君子以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明慎用刑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，而不留狱。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泽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•大象》：泽上有风，中孚。君子以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议狱缓死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贲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•大象》：山下有火，贲。君子以明庶政，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无敢折狱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噬嗑kè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•大象》：先王以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明罚敕法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解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•大象》：雷雨作，解。君子以</a:t>
            </a:r>
            <a:r>
              <a:rPr sz="200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赦过宥罪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 </a:t>
            </a:r>
            <a:endParaRPr lang="zh-CN" altLang="en-US" sz="2000" strike="noStrike" kern="120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218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明罚慎刑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70" y="559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重 视 礼 乐 教 化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543595" y="-42893"/>
            <a:ext cx="3648405" cy="6900893"/>
          </a:xfrm>
          <a:prstGeom prst="rect">
            <a:avLst/>
          </a:prstGeom>
        </p:spPr>
      </p:pic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375535" y="1822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492375" y="1668145"/>
            <a:ext cx="6512560" cy="39757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大壮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•大象》：“非礼勿履。”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小过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•大象》：“君子以行过乎恭，丧过乎哀，用过于俭。”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☉《</a:t>
            </a:r>
            <a:r>
              <a:rPr sz="200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豫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•大象》：“先王以作乐崇德，殷荐之上帝，以配祖考。”</a:t>
            </a:r>
            <a:b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☉天地不交，</a:t>
            </a:r>
            <a:r>
              <a:rPr sz="200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否</a:t>
            </a: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。君子以俭德辟难，不可荣以禄。（不义而富且贵，于我如浮云）</a:t>
            </a:r>
            <a:endParaRPr lang="zh-CN" altLang="en-US"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sz="200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</a:endParaRPr>
          </a:p>
          <a:p>
            <a:pPr marL="85725" marR="0" indent="0" algn="l" defTabSz="914400" rtl="0" eaLnBrk="1" fontAlgn="base" latinLnBrk="0" hangingPunct="1">
              <a:lnSpc>
                <a:spcPct val="16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sz="20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 </a:t>
            </a:r>
            <a:endParaRPr lang="zh-CN" altLang="en-US" sz="2000" strike="noStrike" kern="1200" baseline="0" noProof="1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cs typeface="+mn-cs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218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明罚慎刑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1">
            <a:grayscl/>
          </a:blip>
          <a:srcRect l="12765" b="22482"/>
          <a:stretch>
            <a:fillRect/>
          </a:stretch>
        </p:blipFill>
        <p:spPr>
          <a:xfrm rot="420837" flipH="1">
            <a:off x="6845658" y="69464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26" name="淘宝店chenying0907 6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0" flipH="1" flipV="1">
            <a:off x="1902745" y="2792058"/>
            <a:ext cx="1719909" cy="2226277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2646381" y="1885025"/>
            <a:ext cx="7413367" cy="3349809"/>
            <a:chOff x="2756314" y="1948458"/>
            <a:chExt cx="7413367" cy="3349809"/>
          </a:xfrm>
        </p:grpSpPr>
        <p:grpSp>
          <p:nvGrpSpPr>
            <p:cNvPr id="6020" name="淘宝店chenying0907 6019"/>
            <p:cNvGrpSpPr/>
            <p:nvPr/>
          </p:nvGrpSpPr>
          <p:grpSpPr>
            <a:xfrm rot="16200000">
              <a:off x="4788093" y="-83321"/>
              <a:ext cx="3349809" cy="7413367"/>
              <a:chOff x="7210222" y="3140035"/>
              <a:chExt cx="1770664" cy="3272488"/>
            </a:xfrm>
          </p:grpSpPr>
          <p:sp>
            <p:nvSpPr>
              <p:cNvPr id="6021" name="淘宝店chenying0907 6020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2" name="淘宝店chenying0907 6021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blipFill>
                <a:blip r:embed="rId4">
                  <a:alphaModFix amt="2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8000"/>
                          </a14:imgEffect>
                          <a14:imgEffect>
                            <a14:colorTemperature colorTemp="4682"/>
                          </a14:imgEffect>
                          <a14:imgEffect>
                            <a14:saturation sat="28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12" name="淘宝店chenying0907 6011"/>
            <p:cNvGrpSpPr/>
            <p:nvPr/>
          </p:nvGrpSpPr>
          <p:grpSpPr>
            <a:xfrm>
              <a:off x="3134359" y="2827554"/>
              <a:ext cx="1520414" cy="1520414"/>
              <a:chOff x="6289903" y="1763607"/>
              <a:chExt cx="1520414" cy="1520414"/>
            </a:xfrm>
          </p:grpSpPr>
          <p:sp>
            <p:nvSpPr>
              <p:cNvPr id="5992" name="淘宝店chenying0907 5991"/>
              <p:cNvSpPr/>
              <p:nvPr/>
            </p:nvSpPr>
            <p:spPr>
              <a:xfrm>
                <a:off x="6289903" y="1763607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94" name="直接连接符 5993"/>
              <p:cNvCxnSpPr/>
              <p:nvPr/>
            </p:nvCxnSpPr>
            <p:spPr>
              <a:xfrm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5" name="直接连接符 5994"/>
              <p:cNvCxnSpPr/>
              <p:nvPr/>
            </p:nvCxnSpPr>
            <p:spPr>
              <a:xfrm flipH="1"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9" name="直接连接符 5998"/>
              <p:cNvCxnSpPr>
                <a:stCxn id="5992" idx="3"/>
                <a:endCxn id="5992" idx="1"/>
              </p:cNvCxnSpPr>
              <p:nvPr/>
            </p:nvCxnSpPr>
            <p:spPr>
              <a:xfrm flipH="1">
                <a:off x="6289903" y="2523814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2" name="直接连接符 6001"/>
              <p:cNvCxnSpPr>
                <a:stCxn id="5992" idx="0"/>
                <a:endCxn id="5992" idx="2"/>
              </p:cNvCxnSpPr>
              <p:nvPr/>
            </p:nvCxnSpPr>
            <p:spPr>
              <a:xfrm>
                <a:off x="7050110" y="1763607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13" name="淘宝店chenying0907 6012"/>
            <p:cNvGrpSpPr/>
            <p:nvPr/>
          </p:nvGrpSpPr>
          <p:grpSpPr>
            <a:xfrm>
              <a:off x="4770967" y="2827554"/>
              <a:ext cx="1520414" cy="1520414"/>
              <a:chOff x="6289903" y="3511246"/>
              <a:chExt cx="1520414" cy="1520414"/>
            </a:xfrm>
          </p:grpSpPr>
          <p:sp>
            <p:nvSpPr>
              <p:cNvPr id="6007" name="淘宝店chenying0907 6006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08" name="直接连接符 6007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9" name="直接连接符 6008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0" name="直接连接符 6009"/>
              <p:cNvCxnSpPr>
                <a:stCxn id="6007" idx="3"/>
                <a:endCxn id="6007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1" name="直接连接符 6010"/>
              <p:cNvCxnSpPr>
                <a:stCxn id="6007" idx="0"/>
                <a:endCxn id="6007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9" name="淘宝店chenying0907 68"/>
            <p:cNvGrpSpPr/>
            <p:nvPr/>
          </p:nvGrpSpPr>
          <p:grpSpPr>
            <a:xfrm>
              <a:off x="6430433" y="2827554"/>
              <a:ext cx="1520414" cy="1520414"/>
              <a:chOff x="6289903" y="3511246"/>
              <a:chExt cx="1520414" cy="1520414"/>
            </a:xfrm>
          </p:grpSpPr>
          <p:sp>
            <p:nvSpPr>
              <p:cNvPr id="70" name="淘宝店chenying0907 69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0" idx="3"/>
                <a:endCxn id="70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70" idx="0"/>
                <a:endCxn id="70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淘宝店chenying0907 74"/>
            <p:cNvGrpSpPr/>
            <p:nvPr/>
          </p:nvGrpSpPr>
          <p:grpSpPr>
            <a:xfrm>
              <a:off x="8101188" y="2827554"/>
              <a:ext cx="1520414" cy="1520414"/>
              <a:chOff x="6289903" y="3511246"/>
              <a:chExt cx="1520414" cy="1520414"/>
            </a:xfrm>
          </p:grpSpPr>
          <p:sp>
            <p:nvSpPr>
              <p:cNvPr id="76" name="淘宝店chenying0907 75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6" idx="3"/>
                <a:endCxn id="76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6" idx="0"/>
                <a:endCxn id="76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6015" name="文本框 6014"/>
          <p:cNvSpPr txBox="1"/>
          <p:nvPr/>
        </p:nvSpPr>
        <p:spPr>
          <a:xfrm>
            <a:off x="63847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观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103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赏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06154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6014" name="文本框 6013"/>
          <p:cNvSpPr txBox="1"/>
          <p:nvPr/>
        </p:nvSpPr>
        <p:spPr>
          <a:xfrm>
            <a:off x="2963813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113" y="559"/>
              <a:ext cx="2401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4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君 子 人 格 之 塑 造</a:t>
              </a:r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4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2023110"/>
            <a:ext cx="9254490" cy="243332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   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《大象传》多称君子，六十四卦中，有五十三卦称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君子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和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小人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，另有七卦称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先生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，两卦称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后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（君王），在古经中随卦可见的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“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大人</a:t>
            </a:r>
            <a:r>
              <a:rPr lang="en-US" altLang="zh-CN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”</a:t>
            </a: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  <a:t>，仅出现一次，这是典型的儒家观念。所以後人说“易为君子谋，不为小人谋”，良有深意。</a:t>
            </a:r>
            <a:br>
              <a:rPr lang="zh-CN" altLang="en-US" sz="2400" dirty="0">
                <a:latin typeface="隶书" panose="02010509060101010101" charset="-122"/>
                <a:ea typeface="隶书" panose="02010509060101010101" charset="-122"/>
                <a:sym typeface="+mn-ea"/>
              </a:rPr>
            </a:br>
            <a:endParaRPr lang="zh-CN" altLang="en-US" sz="2400" strike="noStrike" noProof="1" dirty="0">
              <a:solidFill>
                <a:schemeClr val="tx1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7300" y="2189480"/>
            <a:ext cx="790194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天行，健（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乾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），君子以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自强不息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☉泽无水，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困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致命遂志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（舍弃生命以实现志向）。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☉泽灭木，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大过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独立不惧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，遁世无闷。 （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老子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：寂兮寥兮，独立不改）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☉君子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终日乾乾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，夕惕若。（古经乾卦）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endParaRPr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128270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1、刚健有为，自强不息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2189480"/>
            <a:ext cx="7746365" cy="387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☉地势，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坤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厚德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载物（效法地之柔顺包容）。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☉风行天上，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小畜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懿文德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。（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论语</a:t>
            </a:r>
            <a:r>
              <a:rPr 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·</a:t>
            </a: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颜渊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》：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君子之德风，小人之德草。草上之风，必偃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☉天在山中，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大畜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，君子以多积前言往行以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畜其德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☉山下出泉，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蒙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。君子以果行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育德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☉雷出地奋，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豫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。先王以作乐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崇德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，殷荐之上帝，以配祖考。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☉地中生木，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升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顺（慎）德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，积小以高大。</a:t>
            </a:r>
            <a:endParaRPr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128270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2、重德性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2189480"/>
            <a:ext cx="7746365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☉山上有水，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蹇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反身修德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☉风雷，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见善则迁，有过则改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（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论语</a:t>
            </a:r>
            <a:r>
              <a:rPr 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·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子张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：子贡曰：君子之过也，如日月之食焉：过也，人皆见之;更也，人皆仰之。）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☉洊雷，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震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恐惧修省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endParaRPr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128270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3、反躬自省，有过必改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2189480"/>
            <a:ext cx="7746365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谦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：谦谦君子，卑以自牧也。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屯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《小象传》：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以贵下贱，大得民也。（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老子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：是以聖人之欲上民也，必以其言下之；其欲先民也，必以其身後之。）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☉山上有泽，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咸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。君子以虚受人。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家人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：六二之吉，顺以巽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也（柔顺又且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谦逊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）。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endParaRPr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128270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4、谦逊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2189480"/>
            <a:ext cx="7746365" cy="387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☉山下有雷，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颐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慎言语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，节饮食。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☉水在火上，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既济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。君子以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思患而豫防之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坤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：括囊无咎,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慎不害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也。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需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</a:t>
            </a:r>
            <a:r>
              <a:rPr 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：自我致寇，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敬慎不败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也。（需于泥，致寇至。又解六三：负且乘，致寇至。）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☉</a:t>
            </a:r>
            <a:r>
              <a:rPr sz="2200" b="1" dirty="0">
                <a:solidFill>
                  <a:schemeClr val="accent1">
                    <a:lumMod val="75000"/>
                  </a:schemeClr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需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《小象传》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：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鼎有实，</a:t>
            </a:r>
            <a:r>
              <a:rPr sz="2200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慎所之</a:t>
            </a:r>
            <a: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（用）也。</a:t>
            </a:r>
            <a:br>
              <a:rPr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</a:br>
            <a:endParaRPr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444500" y="403225"/>
            <a:ext cx="360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君子人格之塑造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3835400" y="17208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1045" y="1282700"/>
            <a:ext cx="5125720" cy="768350"/>
          </a:xfrm>
        </p:spPr>
        <p:txBody>
          <a:bodyPr>
            <a:noAutofit/>
          </a:bodyPr>
          <a:p>
            <a:pPr marL="85725" marR="0" indent="0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5、谨慎</a:t>
            </a:r>
            <a:endParaRPr lang="zh-CN" altLang="en-US" sz="2600" strike="noStrike" noProof="1" dirty="0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2272</Words>
  <Application>WPS 演示</Application>
  <PresentationFormat>宽屏</PresentationFormat>
  <Paragraphs>155</Paragraphs>
  <Slides>26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华文行楷</vt:lpstr>
      <vt:lpstr>楷体</vt:lpstr>
      <vt:lpstr>Arial</vt:lpstr>
      <vt:lpstr>方正古隶简体</vt:lpstr>
      <vt:lpstr>新宋体</vt:lpstr>
      <vt:lpstr>方正行楷简体</vt:lpstr>
      <vt:lpstr>隶书</vt:lpstr>
      <vt:lpstr>微软雅黑</vt:lpstr>
      <vt:lpstr>Arial Unicode MS</vt:lpstr>
      <vt:lpstr>等线 Light</vt:lpstr>
      <vt:lpstr>等线</vt:lpstr>
      <vt:lpstr>Calibri</vt:lpstr>
      <vt:lpstr>Wingdings 2</vt:lpstr>
      <vt:lpstr>幼圆</vt:lpstr>
      <vt:lpstr>方正行楷繁体</vt:lpstr>
      <vt:lpstr>Office 主题​​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CHENYING0907出 品</Company>
  <LinksUpToDate>false</LinksUpToDate>
  <SharedDoc>false</SharedDoc>
  <HyperlinksChanged>false</HyperlinksChanged>
  <AppVersion>14.0000</AppVersion>
  <Manager>CHENYING0907出 品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Joey</cp:lastModifiedBy>
  <cp:revision>212</cp:revision>
  <dcterms:created xsi:type="dcterms:W3CDTF">2016-07-26T07:52:00Z</dcterms:created>
  <dcterms:modified xsi:type="dcterms:W3CDTF">2019-08-21T08:12:10Z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